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8"/>
  </p:notesMasterIdLst>
  <p:handoutMasterIdLst>
    <p:handoutMasterId r:id="rId19"/>
  </p:handoutMasterIdLst>
  <p:sldIdLst>
    <p:sldId id="261" r:id="rId2"/>
    <p:sldId id="257" r:id="rId3"/>
    <p:sldId id="259" r:id="rId4"/>
    <p:sldId id="281" r:id="rId5"/>
    <p:sldId id="282" r:id="rId6"/>
    <p:sldId id="273" r:id="rId7"/>
    <p:sldId id="271" r:id="rId8"/>
    <p:sldId id="274" r:id="rId9"/>
    <p:sldId id="272" r:id="rId10"/>
    <p:sldId id="276" r:id="rId11"/>
    <p:sldId id="277" r:id="rId12"/>
    <p:sldId id="280" r:id="rId13"/>
    <p:sldId id="283" r:id="rId14"/>
    <p:sldId id="279" r:id="rId15"/>
    <p:sldId id="278" r:id="rId16"/>
    <p:sldId id="284" r:id="rId17"/>
  </p:sldIdLst>
  <p:sldSz cx="10691813" cy="7559675"/>
  <p:notesSz cx="6858000" cy="9144000"/>
  <p:defaultTextStyle>
    <a:defPPr>
      <a:defRPr lang="ko-KR"/>
    </a:defPPr>
    <a:lvl1pPr marL="0" algn="l" defTabSz="995507" rtl="0" eaLnBrk="1" latinLnBrk="1" hangingPunct="1">
      <a:defRPr sz="1960" kern="1200">
        <a:solidFill>
          <a:schemeClr val="tx1"/>
        </a:solidFill>
        <a:latin typeface="+mn-lt"/>
        <a:ea typeface="+mn-ea"/>
        <a:cs typeface="+mn-cs"/>
      </a:defRPr>
    </a:lvl1pPr>
    <a:lvl2pPr marL="497754" algn="l" defTabSz="995507" rtl="0" eaLnBrk="1" latinLnBrk="1" hangingPunct="1">
      <a:defRPr sz="1960" kern="1200">
        <a:solidFill>
          <a:schemeClr val="tx1"/>
        </a:solidFill>
        <a:latin typeface="+mn-lt"/>
        <a:ea typeface="+mn-ea"/>
        <a:cs typeface="+mn-cs"/>
      </a:defRPr>
    </a:lvl2pPr>
    <a:lvl3pPr marL="995507" algn="l" defTabSz="995507" rtl="0" eaLnBrk="1" latinLnBrk="1" hangingPunct="1">
      <a:defRPr sz="1960" kern="1200">
        <a:solidFill>
          <a:schemeClr val="tx1"/>
        </a:solidFill>
        <a:latin typeface="+mn-lt"/>
        <a:ea typeface="+mn-ea"/>
        <a:cs typeface="+mn-cs"/>
      </a:defRPr>
    </a:lvl3pPr>
    <a:lvl4pPr marL="1493261" algn="l" defTabSz="995507" rtl="0" eaLnBrk="1" latinLnBrk="1" hangingPunct="1">
      <a:defRPr sz="1960" kern="1200">
        <a:solidFill>
          <a:schemeClr val="tx1"/>
        </a:solidFill>
        <a:latin typeface="+mn-lt"/>
        <a:ea typeface="+mn-ea"/>
        <a:cs typeface="+mn-cs"/>
      </a:defRPr>
    </a:lvl4pPr>
    <a:lvl5pPr marL="1991015" algn="l" defTabSz="995507" rtl="0" eaLnBrk="1" latinLnBrk="1" hangingPunct="1">
      <a:defRPr sz="1960" kern="1200">
        <a:solidFill>
          <a:schemeClr val="tx1"/>
        </a:solidFill>
        <a:latin typeface="+mn-lt"/>
        <a:ea typeface="+mn-ea"/>
        <a:cs typeface="+mn-cs"/>
      </a:defRPr>
    </a:lvl5pPr>
    <a:lvl6pPr marL="2488768" algn="l" defTabSz="995507" rtl="0" eaLnBrk="1" latinLnBrk="1" hangingPunct="1">
      <a:defRPr sz="1960" kern="1200">
        <a:solidFill>
          <a:schemeClr val="tx1"/>
        </a:solidFill>
        <a:latin typeface="+mn-lt"/>
        <a:ea typeface="+mn-ea"/>
        <a:cs typeface="+mn-cs"/>
      </a:defRPr>
    </a:lvl6pPr>
    <a:lvl7pPr marL="2986522" algn="l" defTabSz="995507" rtl="0" eaLnBrk="1" latinLnBrk="1" hangingPunct="1">
      <a:defRPr sz="1960" kern="1200">
        <a:solidFill>
          <a:schemeClr val="tx1"/>
        </a:solidFill>
        <a:latin typeface="+mn-lt"/>
        <a:ea typeface="+mn-ea"/>
        <a:cs typeface="+mn-cs"/>
      </a:defRPr>
    </a:lvl7pPr>
    <a:lvl8pPr marL="3484275" algn="l" defTabSz="995507" rtl="0" eaLnBrk="1" latinLnBrk="1" hangingPunct="1">
      <a:defRPr sz="1960" kern="1200">
        <a:solidFill>
          <a:schemeClr val="tx1"/>
        </a:solidFill>
        <a:latin typeface="+mn-lt"/>
        <a:ea typeface="+mn-ea"/>
        <a:cs typeface="+mn-cs"/>
      </a:defRPr>
    </a:lvl8pPr>
    <a:lvl9pPr marL="3982029" algn="l" defTabSz="995507" rtl="0" eaLnBrk="1" latinLnBrk="1" hangingPunct="1">
      <a:defRPr sz="19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177"/>
    <a:srgbClr val="4BABF8"/>
    <a:srgbClr val="F9D831"/>
    <a:srgbClr val="4AAAF7"/>
    <a:srgbClr val="B2CCFC"/>
    <a:srgbClr val="BAD2FC"/>
    <a:srgbClr val="CFDFFD"/>
    <a:srgbClr val="BBE5FE"/>
    <a:srgbClr val="C0D5FC"/>
    <a:srgbClr val="98D7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1294" autoAdjust="0"/>
  </p:normalViewPr>
  <p:slideViewPr>
    <p:cSldViewPr snapToGrid="0">
      <p:cViewPr varScale="1">
        <p:scale>
          <a:sx n="94" d="100"/>
          <a:sy n="94" d="100"/>
        </p:scale>
        <p:origin x="163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4759927-AD18-4374-B264-56F3E70DA54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F02183-8FC1-4CF5-97D0-85C84E59532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E03BD6-4796-4EC7-A3A9-7896D9AFDFFE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AE5B95-D62C-418F-84A8-72F09EF1F6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37F868-D033-4371-8671-4386A81A06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DDDC3-13B7-4C46-870C-B7A6CC3862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2881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9CB43-7991-4A84-ACEB-260C0697A7BB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C6607B-1009-4CD4-9315-6782B90646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8751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C6607B-1009-4CD4-9315-6782B906466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559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81B7A-2849-4A1C-BD8C-E320B2A00E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444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81B7A-2849-4A1C-BD8C-E320B2A00E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09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81B7A-2849-4A1C-BD8C-E320B2A00E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430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81B7A-2849-4A1C-BD8C-E320B2A00E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995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81B7A-2849-4A1C-BD8C-E320B2A00E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808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81B7A-2849-4A1C-BD8C-E320B2A00E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292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" y="0"/>
            <a:ext cx="10684666" cy="755967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10E29B-C078-4159-A29B-81CBD1B1FD20}"/>
              </a:ext>
            </a:extLst>
          </p:cNvPr>
          <p:cNvSpPr/>
          <p:nvPr userDrawn="1"/>
        </p:nvSpPr>
        <p:spPr>
          <a:xfrm>
            <a:off x="464457" y="856343"/>
            <a:ext cx="4934857" cy="1277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482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" y="0"/>
            <a:ext cx="10690757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484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간지">
    <p:bg>
      <p:bgPr>
        <a:solidFill>
          <a:srgbClr val="BB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2"/>
          <a:stretch/>
        </p:blipFill>
        <p:spPr>
          <a:xfrm>
            <a:off x="3573" y="228600"/>
            <a:ext cx="10684666" cy="715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287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" y="0"/>
            <a:ext cx="10690757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24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" y="0"/>
            <a:ext cx="10684666" cy="755967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C1C547F-922E-45BE-9F3F-47FA2EBE60A6}"/>
              </a:ext>
            </a:extLst>
          </p:cNvPr>
          <p:cNvSpPr/>
          <p:nvPr userDrawn="1"/>
        </p:nvSpPr>
        <p:spPr>
          <a:xfrm>
            <a:off x="495300" y="1612900"/>
            <a:ext cx="3835400" cy="965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307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81B7A-2849-4A1C-BD8C-E320B2A00E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470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1007943" rtl="0" eaLnBrk="1" latinLnBrk="1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1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1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1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5js.org/ko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306CD41-5A5B-4B12-86B2-01267697FD76}"/>
              </a:ext>
            </a:extLst>
          </p:cNvPr>
          <p:cNvSpPr/>
          <p:nvPr/>
        </p:nvSpPr>
        <p:spPr>
          <a:xfrm>
            <a:off x="247650" y="1171575"/>
            <a:ext cx="5210175" cy="847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66972E-82EE-4497-8A72-264B1363482B}"/>
              </a:ext>
            </a:extLst>
          </p:cNvPr>
          <p:cNvSpPr txBox="1"/>
          <p:nvPr/>
        </p:nvSpPr>
        <p:spPr>
          <a:xfrm>
            <a:off x="694813" y="2329092"/>
            <a:ext cx="787241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200"/>
              </a:spcBef>
            </a:pPr>
            <a:r>
              <a:rPr lang="en-US" altLang="ko-KR" sz="62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3E84F5"/>
                </a:solidFill>
                <a:latin typeface="+mj-ea"/>
                <a:ea typeface="+mj-ea"/>
              </a:rPr>
              <a:t>AI_</a:t>
            </a:r>
            <a:r>
              <a:rPr lang="ko-KR" altLang="en-US" sz="62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3E84F5"/>
                </a:solidFill>
                <a:latin typeface="+mj-ea"/>
                <a:ea typeface="+mj-ea"/>
              </a:rPr>
              <a:t>응용프로그래밍</a:t>
            </a:r>
            <a:endParaRPr lang="en-US" altLang="ko-KR" sz="62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3E84F5"/>
              </a:solidFill>
              <a:latin typeface="+mj-ea"/>
              <a:ea typeface="+mj-ea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4A90FDB-D4E0-40D0-8807-FD6643046FB5}"/>
              </a:ext>
            </a:extLst>
          </p:cNvPr>
          <p:cNvGrpSpPr/>
          <p:nvPr/>
        </p:nvGrpSpPr>
        <p:grpSpPr>
          <a:xfrm>
            <a:off x="694813" y="1188462"/>
            <a:ext cx="3957019" cy="884948"/>
            <a:chOff x="694813" y="1188462"/>
            <a:chExt cx="3957019" cy="88494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3477138-6F64-4213-852F-C76F8E8A827E}"/>
                </a:ext>
              </a:extLst>
            </p:cNvPr>
            <p:cNvSpPr txBox="1"/>
            <p:nvPr/>
          </p:nvSpPr>
          <p:spPr>
            <a:xfrm>
              <a:off x="694813" y="1350135"/>
              <a:ext cx="3957019" cy="723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B2CCFC"/>
                  </a:solidFill>
                  <a:latin typeface="+mj-ea"/>
                  <a:ea typeface="+mj-ea"/>
                </a:rPr>
                <a:t>꿈과 현실을 </a:t>
              </a:r>
              <a:r>
                <a:rPr lang="en-US" altLang="ko-KR" sz="4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B2CCFC"/>
                  </a:solidFill>
                  <a:latin typeface="+mj-ea"/>
                  <a:ea typeface="+mj-ea"/>
                </a:rPr>
                <a:t>IT</a:t>
              </a:r>
              <a:r>
                <a:rPr lang="ko-KR" altLang="en-US" sz="4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B2CCFC"/>
                  </a:solidFill>
                  <a:latin typeface="+mj-ea"/>
                  <a:ea typeface="+mj-ea"/>
                </a:rPr>
                <a:t>다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815164FC-299F-47D0-91BB-A25F65176B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536" t="-24688" r="34507" b="-51176"/>
            <a:stretch/>
          </p:blipFill>
          <p:spPr>
            <a:xfrm>
              <a:off x="740776" y="1188462"/>
              <a:ext cx="3535863" cy="146481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E8B7010-4719-43F4-868C-B7C9237BE443}"/>
              </a:ext>
            </a:extLst>
          </p:cNvPr>
          <p:cNvSpPr txBox="1"/>
          <p:nvPr/>
        </p:nvSpPr>
        <p:spPr>
          <a:xfrm>
            <a:off x="713863" y="4714266"/>
            <a:ext cx="35342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㈜</a:t>
            </a:r>
            <a:r>
              <a:rPr lang="ko-KR" altLang="en-US" sz="22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에이블</a:t>
            </a:r>
            <a:r>
              <a:rPr lang="ko-KR" altLang="en-US" sz="2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이영진 대표</a:t>
            </a:r>
          </a:p>
        </p:txBody>
      </p:sp>
    </p:spTree>
    <p:extLst>
      <p:ext uri="{BB962C8B-B14F-4D97-AF65-F5344CB8AC3E}">
        <p14:creationId xmlns:p14="http://schemas.microsoft.com/office/powerpoint/2010/main" val="2293580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2408035" cy="400110"/>
            <a:chOff x="143742" y="1435101"/>
            <a:chExt cx="2408035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17504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피지컬 컴퓨팅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1642278-954E-4147-8751-9798B987E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59" y="2647600"/>
            <a:ext cx="4758998" cy="4134227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2A2E921C-E372-4FF4-A0CA-2D67D21F6BBC}"/>
              </a:ext>
            </a:extLst>
          </p:cNvPr>
          <p:cNvSpPr/>
          <p:nvPr/>
        </p:nvSpPr>
        <p:spPr>
          <a:xfrm>
            <a:off x="2470826" y="3666267"/>
            <a:ext cx="1225685" cy="2345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30E151-144A-4BFC-9E1F-1C35EBB61455}"/>
              </a:ext>
            </a:extLst>
          </p:cNvPr>
          <p:cNvSpPr/>
          <p:nvPr/>
        </p:nvSpPr>
        <p:spPr>
          <a:xfrm>
            <a:off x="2675106" y="4285595"/>
            <a:ext cx="564205" cy="2345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9F90D49-BEF3-428C-83B1-16CA13B61583}"/>
              </a:ext>
            </a:extLst>
          </p:cNvPr>
          <p:cNvSpPr txBox="1"/>
          <p:nvPr/>
        </p:nvSpPr>
        <p:spPr>
          <a:xfrm>
            <a:off x="5578657" y="2647600"/>
            <a:ext cx="355161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업로드로 클라우드에 </a:t>
            </a:r>
            <a:r>
              <a:rPr lang="en-US" altLang="ko-KR" sz="1400" dirty="0"/>
              <a:t>AI </a:t>
            </a:r>
            <a:r>
              <a:rPr lang="ko-KR" altLang="en-US" sz="1400" dirty="0"/>
              <a:t>모델 사이트 준비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해당 고유의 모델 주소 위치 체크</a:t>
            </a:r>
          </a:p>
        </p:txBody>
      </p:sp>
    </p:spTree>
    <p:extLst>
      <p:ext uri="{BB962C8B-B14F-4D97-AF65-F5344CB8AC3E}">
        <p14:creationId xmlns:p14="http://schemas.microsoft.com/office/powerpoint/2010/main" val="884408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2408035" cy="400110"/>
            <a:chOff x="143742" y="1435101"/>
            <a:chExt cx="2408035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17504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피지컬 컴퓨팅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F8CE1E-A1CA-499D-A059-A32CCFAF5FC2}"/>
              </a:ext>
            </a:extLst>
          </p:cNvPr>
          <p:cNvSpPr txBox="1"/>
          <p:nvPr/>
        </p:nvSpPr>
        <p:spPr>
          <a:xfrm>
            <a:off x="743248" y="2024608"/>
            <a:ext cx="5345348" cy="39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https://editor.p5js.org/krantas/sketches/IKUf43rB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673226E-8B1F-43A3-8AD1-CA90A3A73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22" y="2772030"/>
            <a:ext cx="4330883" cy="433976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A63DF59-AA0C-4BA5-BDF2-0327B34C30F5}"/>
              </a:ext>
            </a:extLst>
          </p:cNvPr>
          <p:cNvSpPr txBox="1"/>
          <p:nvPr/>
        </p:nvSpPr>
        <p:spPr>
          <a:xfrm>
            <a:off x="5193555" y="2772030"/>
            <a:ext cx="405744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/>
              <a:t>P5 </a:t>
            </a:r>
            <a:r>
              <a:rPr lang="ko-KR" altLang="en-US" sz="1400" dirty="0" err="1"/>
              <a:t>티처블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머신의</a:t>
            </a:r>
            <a:r>
              <a:rPr lang="ko-KR" altLang="en-US" sz="1400" dirty="0"/>
              <a:t> 연동 프로그램 라이브러리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 err="1"/>
              <a:t>아두이노와</a:t>
            </a:r>
            <a:r>
              <a:rPr lang="ko-KR" altLang="en-US" sz="1400" dirty="0"/>
              <a:t> 컴퓨터 연결 포트 작성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 err="1"/>
              <a:t>티처블</a:t>
            </a:r>
            <a:r>
              <a:rPr lang="ko-KR" altLang="en-US" sz="1400" dirty="0"/>
              <a:t> 머신 </a:t>
            </a:r>
            <a:r>
              <a:rPr lang="en-US" altLang="ko-KR" sz="1400" dirty="0"/>
              <a:t>AI </a:t>
            </a:r>
            <a:r>
              <a:rPr lang="ko-KR" altLang="en-US" sz="1400" dirty="0"/>
              <a:t>모델 주소 링크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Classifier </a:t>
            </a:r>
            <a:r>
              <a:rPr lang="ko-KR" altLang="en-US" sz="1400" dirty="0"/>
              <a:t>라는 객체에 </a:t>
            </a:r>
            <a:r>
              <a:rPr lang="en-US" altLang="ko-KR" sz="1400" dirty="0"/>
              <a:t>AI </a:t>
            </a:r>
            <a:r>
              <a:rPr lang="ko-KR" altLang="en-US" sz="1400" dirty="0"/>
              <a:t>모델 지정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AE0AB71-FEF0-44E1-87FF-2F4380BD0AD7}"/>
              </a:ext>
            </a:extLst>
          </p:cNvPr>
          <p:cNvSpPr/>
          <p:nvPr/>
        </p:nvSpPr>
        <p:spPr>
          <a:xfrm>
            <a:off x="3415923" y="3662575"/>
            <a:ext cx="475142" cy="2345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7F3C8AB-BB18-4A46-B9C2-86F59B43EBFF}"/>
              </a:ext>
            </a:extLst>
          </p:cNvPr>
          <p:cNvSpPr/>
          <p:nvPr/>
        </p:nvSpPr>
        <p:spPr>
          <a:xfrm>
            <a:off x="1323292" y="3545313"/>
            <a:ext cx="475142" cy="2345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118BE9-01EB-4A96-B4CD-5265A76C6285}"/>
              </a:ext>
            </a:extLst>
          </p:cNvPr>
          <p:cNvSpPr/>
          <p:nvPr/>
        </p:nvSpPr>
        <p:spPr>
          <a:xfrm>
            <a:off x="785745" y="4459713"/>
            <a:ext cx="2728980" cy="2345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51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2408035" cy="400110"/>
            <a:chOff x="143742" y="1435101"/>
            <a:chExt cx="2408035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17504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피지컬 컴퓨팅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5EDA023-E09C-43C6-9104-1C260C5FA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59" y="2325456"/>
            <a:ext cx="5245691" cy="4839510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9F5C2BAD-2405-400F-BEA4-084E0B76693E}"/>
              </a:ext>
            </a:extLst>
          </p:cNvPr>
          <p:cNvSpPr/>
          <p:nvPr/>
        </p:nvSpPr>
        <p:spPr>
          <a:xfrm>
            <a:off x="1114825" y="4457700"/>
            <a:ext cx="4485024" cy="9048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B310006-3B2F-41F1-98B0-36FBCC53ACAB}"/>
              </a:ext>
            </a:extLst>
          </p:cNvPr>
          <p:cNvSpPr/>
          <p:nvPr/>
        </p:nvSpPr>
        <p:spPr>
          <a:xfrm>
            <a:off x="1114826" y="2672425"/>
            <a:ext cx="4485024" cy="3309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EC44213-E975-40C4-B87A-FE0E2E67FA4C}"/>
              </a:ext>
            </a:extLst>
          </p:cNvPr>
          <p:cNvSpPr txBox="1"/>
          <p:nvPr/>
        </p:nvSpPr>
        <p:spPr>
          <a:xfrm>
            <a:off x="5698534" y="4622482"/>
            <a:ext cx="4436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/>
              <a:t>Ai</a:t>
            </a:r>
            <a:r>
              <a:rPr lang="ko-KR" altLang="en-US" sz="1400" dirty="0"/>
              <a:t>  판독 결과를 </a:t>
            </a:r>
            <a:r>
              <a:rPr lang="en-US" altLang="ko-KR" sz="1400" dirty="0"/>
              <a:t>Serial </a:t>
            </a:r>
            <a:r>
              <a:rPr lang="ko-KR" altLang="en-US" sz="1400" dirty="0"/>
              <a:t>통신을 통해 </a:t>
            </a:r>
            <a:r>
              <a:rPr lang="ko-KR" altLang="en-US" sz="1400" dirty="0" err="1"/>
              <a:t>아두이노로</a:t>
            </a:r>
            <a:r>
              <a:rPr lang="ko-KR" altLang="en-US" sz="1400" dirty="0"/>
              <a:t> 전송</a:t>
            </a:r>
          </a:p>
        </p:txBody>
      </p:sp>
    </p:spTree>
    <p:extLst>
      <p:ext uri="{BB962C8B-B14F-4D97-AF65-F5344CB8AC3E}">
        <p14:creationId xmlns:p14="http://schemas.microsoft.com/office/powerpoint/2010/main" val="3716253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2408035" cy="400110"/>
            <a:chOff x="143742" y="1435101"/>
            <a:chExt cx="2408035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17504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피지컬 컴퓨팅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4ABF5C8-BA92-40C8-8435-DD3099BA3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91" y="2407921"/>
            <a:ext cx="3490763" cy="175767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98AA309-7B24-4950-96AE-E125947B7C7B}"/>
              </a:ext>
            </a:extLst>
          </p:cNvPr>
          <p:cNvSpPr txBox="1"/>
          <p:nvPr/>
        </p:nvSpPr>
        <p:spPr>
          <a:xfrm>
            <a:off x="4865414" y="2407921"/>
            <a:ext cx="443606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err="1"/>
              <a:t>아두이노</a:t>
            </a:r>
            <a:endParaRPr lang="en-US" altLang="ko-KR" sz="1400" dirty="0"/>
          </a:p>
          <a:p>
            <a:r>
              <a:rPr lang="en-US" altLang="ko-KR" sz="1400" dirty="0"/>
              <a:t> - AVR </a:t>
            </a:r>
            <a:r>
              <a:rPr lang="ko-KR" altLang="en-US" sz="1400" dirty="0"/>
              <a:t>기반의 </a:t>
            </a:r>
            <a:r>
              <a:rPr lang="ko-KR" altLang="en-US" sz="1400" dirty="0" err="1"/>
              <a:t>마이크로컨트롤러</a:t>
            </a:r>
            <a:r>
              <a:rPr lang="ko-KR" altLang="en-US" sz="1400" dirty="0"/>
              <a:t> 개발 환경의 파생</a:t>
            </a:r>
            <a:endParaRPr lang="en-US" altLang="ko-KR" sz="1400" dirty="0"/>
          </a:p>
          <a:p>
            <a:r>
              <a:rPr lang="en-US" altLang="ko-KR" sz="1400" dirty="0"/>
              <a:t> - </a:t>
            </a:r>
            <a:r>
              <a:rPr lang="ko-KR" altLang="en-US" sz="1400" dirty="0"/>
              <a:t>프로그래밍을 통해 다양한 기능 활동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9FA56B4-666E-4F4B-959B-59C8343CB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79602" y="4779661"/>
            <a:ext cx="3009256" cy="2225652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FA83BA4D-D604-46FA-B17B-9E5F623E8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5414" y="4387859"/>
            <a:ext cx="3490763" cy="300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775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2408035" cy="400110"/>
            <a:chOff x="143742" y="1435101"/>
            <a:chExt cx="2408035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17504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피지컬 컴퓨팅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44D8E76-82EF-4EB0-B817-D3BE54A9F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0168" y="1835211"/>
            <a:ext cx="4802237" cy="125242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F5498BA-3430-4658-92EC-2178705F1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031" y="3007974"/>
            <a:ext cx="5339218" cy="439561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664363E-A3F3-46D5-87A0-671E4CE9A0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244" y="2055812"/>
            <a:ext cx="2638425" cy="1724025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601F8A6A-4E95-425C-BC7D-EEC12E5F21AD}"/>
              </a:ext>
            </a:extLst>
          </p:cNvPr>
          <p:cNvGrpSpPr/>
          <p:nvPr/>
        </p:nvGrpSpPr>
        <p:grpSpPr>
          <a:xfrm>
            <a:off x="223519" y="4186136"/>
            <a:ext cx="4820766" cy="3065053"/>
            <a:chOff x="-1" y="4338536"/>
            <a:chExt cx="4820766" cy="3065053"/>
          </a:xfrm>
        </p:grpSpPr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146E08A2-67DC-4A51-9890-90ABC54869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/>
            <a:srcRect b="33104"/>
            <a:stretch/>
          </p:blipFill>
          <p:spPr bwMode="auto">
            <a:xfrm>
              <a:off x="184382" y="4338536"/>
              <a:ext cx="4636383" cy="28264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047C78A3-DAD9-49DB-BCC8-47142D5B9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1" y="5390040"/>
              <a:ext cx="2982997" cy="2013549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8860867-3C7C-4422-B059-AD0A74738E80}"/>
              </a:ext>
            </a:extLst>
          </p:cNvPr>
          <p:cNvSpPr/>
          <p:nvPr/>
        </p:nvSpPr>
        <p:spPr>
          <a:xfrm>
            <a:off x="5175031" y="3779837"/>
            <a:ext cx="3416519" cy="4805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2BF268-A14A-409D-A080-29894E1ED929}"/>
              </a:ext>
            </a:extLst>
          </p:cNvPr>
          <p:cNvSpPr txBox="1"/>
          <p:nvPr/>
        </p:nvSpPr>
        <p:spPr>
          <a:xfrm>
            <a:off x="7879503" y="4300127"/>
            <a:ext cx="26696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/>
              <a:t>Serial</a:t>
            </a:r>
            <a:r>
              <a:rPr lang="ko-KR" altLang="en-US" sz="1400" dirty="0"/>
              <a:t> 통신으로 넘어온 데이터를 </a:t>
            </a:r>
            <a:r>
              <a:rPr lang="en-US" altLang="ko-KR" sz="1400" dirty="0"/>
              <a:t>data </a:t>
            </a:r>
            <a:r>
              <a:rPr lang="ko-KR" altLang="en-US" sz="1400" dirty="0"/>
              <a:t>파일에 저장</a:t>
            </a:r>
          </a:p>
        </p:txBody>
      </p:sp>
    </p:spTree>
    <p:extLst>
      <p:ext uri="{BB962C8B-B14F-4D97-AF65-F5344CB8AC3E}">
        <p14:creationId xmlns:p14="http://schemas.microsoft.com/office/powerpoint/2010/main" val="4005713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3064625" cy="400110"/>
            <a:chOff x="143742" y="1435101"/>
            <a:chExt cx="3064625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240706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피지컬 컴퓨팅 결과 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A833654-1CE1-4C61-AA54-3A36D809A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44" y="1928149"/>
            <a:ext cx="4505023" cy="515237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8D7A8AA-2953-42C7-8D77-39BDFC8F0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9252" y="1928149"/>
            <a:ext cx="3561066" cy="269269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B6F1530-A42B-4B6E-99FD-0D94BA79E0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9252" y="4620848"/>
            <a:ext cx="3561066" cy="25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536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2645280" cy="400110"/>
            <a:chOff x="143742" y="1435101"/>
            <a:chExt cx="2645280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198772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en-US" altLang="ko-KR" sz="2000" spc="-7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AI_IoT</a:t>
              </a:r>
              <a:r>
                <a:rPr lang="en-US" altLang="ko-KR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사용 예시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2" name="AI 교육 자료 예시">
            <a:hlinkClick r:id="" action="ppaction://media"/>
            <a:extLst>
              <a:ext uri="{FF2B5EF4-FFF2-40B4-BE49-F238E27FC236}">
                <a16:creationId xmlns:a16="http://schemas.microsoft.com/office/drawing/2014/main" id="{014C7EBE-F49F-493C-974B-8EDD94D974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9468" y="2182523"/>
            <a:ext cx="6492875" cy="36576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7EFA26-06BF-400A-9D9D-F4450CF32810}"/>
              </a:ext>
            </a:extLst>
          </p:cNvPr>
          <p:cNvSpPr txBox="1"/>
          <p:nvPr/>
        </p:nvSpPr>
        <p:spPr>
          <a:xfrm>
            <a:off x="4011100" y="6287134"/>
            <a:ext cx="26696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/>
              <a:t>동영상 예시 자료</a:t>
            </a:r>
          </a:p>
        </p:txBody>
      </p:sp>
    </p:spTree>
    <p:extLst>
      <p:ext uri="{BB962C8B-B14F-4D97-AF65-F5344CB8AC3E}">
        <p14:creationId xmlns:p14="http://schemas.microsoft.com/office/powerpoint/2010/main" val="174199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BE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6D1A18-BCB7-4DD3-9963-816D7D061FF9}"/>
              </a:ext>
            </a:extLst>
          </p:cNvPr>
          <p:cNvSpPr txBox="1"/>
          <p:nvPr/>
        </p:nvSpPr>
        <p:spPr>
          <a:xfrm>
            <a:off x="3342491" y="3067447"/>
            <a:ext cx="514756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5164E"/>
                </a:solidFill>
                <a:latin typeface="+mj-ea"/>
                <a:ea typeface="+mj-ea"/>
              </a:rPr>
              <a:t>머신러닝과</a:t>
            </a:r>
            <a:endParaRPr lang="en-US" altLang="ko-KR" sz="6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05164E"/>
              </a:solidFill>
              <a:latin typeface="+mj-ea"/>
              <a:ea typeface="+mj-ea"/>
            </a:endParaRPr>
          </a:p>
          <a:p>
            <a:r>
              <a:rPr lang="ko-KR" altLang="en-US" sz="66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5164E"/>
                </a:solidFill>
                <a:latin typeface="+mj-ea"/>
                <a:ea typeface="+mj-ea"/>
              </a:rPr>
              <a:t>피지컬컴퓨팅</a:t>
            </a:r>
            <a:endParaRPr lang="ko-KR" altLang="en-US" sz="6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05164E"/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91DBD1-C256-4285-81CC-AFAE8F6BC7F6}"/>
              </a:ext>
            </a:extLst>
          </p:cNvPr>
          <p:cNvSpPr txBox="1"/>
          <p:nvPr/>
        </p:nvSpPr>
        <p:spPr>
          <a:xfrm>
            <a:off x="2014136" y="2921039"/>
            <a:ext cx="73129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5164E"/>
                </a:solidFill>
                <a:latin typeface="+mj-ea"/>
                <a:ea typeface="+mj-ea"/>
                <a:cs typeface="Times New Roman" panose="02020603050405020304" pitchFamily="18" charset="0"/>
              </a:rPr>
              <a:t>2</a:t>
            </a:r>
            <a:endParaRPr lang="ko-KR" altLang="en-US" sz="80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05164E"/>
              </a:solidFill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FEDF70-8898-42BE-9C24-9A1D51F3799D}"/>
              </a:ext>
            </a:extLst>
          </p:cNvPr>
          <p:cNvSpPr txBox="1"/>
          <p:nvPr/>
        </p:nvSpPr>
        <p:spPr>
          <a:xfrm>
            <a:off x="1716522" y="2381289"/>
            <a:ext cx="132651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5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DA8F2"/>
                </a:solidFill>
                <a:latin typeface="+mj-ea"/>
                <a:ea typeface="+mj-ea"/>
                <a:cs typeface="Times New Roman" panose="02020603050405020304" pitchFamily="18" charset="0"/>
              </a:rPr>
              <a:t>C</a:t>
            </a:r>
            <a:r>
              <a:rPr lang="en-US" altLang="ko-KR" sz="25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5164E"/>
                </a:solidFill>
                <a:latin typeface="+mj-ea"/>
                <a:ea typeface="+mj-ea"/>
                <a:cs typeface="Times New Roman" panose="02020603050405020304" pitchFamily="18" charset="0"/>
              </a:rPr>
              <a:t>hapter</a:t>
            </a:r>
            <a:endParaRPr lang="ko-KR" altLang="en-US" sz="25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05164E"/>
              </a:solidFill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29628C-5513-448E-9557-B605A189332D}"/>
              </a:ext>
            </a:extLst>
          </p:cNvPr>
          <p:cNvSpPr txBox="1"/>
          <p:nvPr/>
        </p:nvSpPr>
        <p:spPr>
          <a:xfrm>
            <a:off x="10239375" y="7019925"/>
            <a:ext cx="311304" cy="393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1764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3312129" cy="400110"/>
            <a:chOff x="143742" y="1435101"/>
            <a:chExt cx="3312129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265457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티처블</a:t>
              </a:r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머신 구현 원리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B3FB8D60-F47C-430D-ABD5-7E96C1CFE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719" y="2182523"/>
            <a:ext cx="3703174" cy="2938117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37BC2426-33CF-4E11-9312-308BF656FAFB}"/>
              </a:ext>
            </a:extLst>
          </p:cNvPr>
          <p:cNvSpPr/>
          <p:nvPr/>
        </p:nvSpPr>
        <p:spPr>
          <a:xfrm>
            <a:off x="6248400" y="1920240"/>
            <a:ext cx="2265680" cy="11988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사전 학습 </a:t>
            </a:r>
            <a:endParaRPr lang="en-US" altLang="ko-KR" dirty="0"/>
          </a:p>
          <a:p>
            <a:pPr algn="ctr"/>
            <a:r>
              <a:rPr lang="ko-KR" altLang="en-US" dirty="0"/>
              <a:t>모델</a:t>
            </a:r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86F45FC4-440E-4A1E-821D-A126439260E9}"/>
              </a:ext>
            </a:extLst>
          </p:cNvPr>
          <p:cNvSpPr/>
          <p:nvPr/>
        </p:nvSpPr>
        <p:spPr>
          <a:xfrm>
            <a:off x="7106920" y="3332797"/>
            <a:ext cx="548640" cy="711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E89B8E80-8F52-4533-8B65-956D20D09A95}"/>
              </a:ext>
            </a:extLst>
          </p:cNvPr>
          <p:cNvSpPr/>
          <p:nvPr/>
        </p:nvSpPr>
        <p:spPr>
          <a:xfrm>
            <a:off x="6248400" y="4202180"/>
            <a:ext cx="2265680" cy="11988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제작한 모델</a:t>
            </a: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B658075B-365F-4299-980B-FA7934132C3C}"/>
              </a:ext>
            </a:extLst>
          </p:cNvPr>
          <p:cNvSpPr/>
          <p:nvPr/>
        </p:nvSpPr>
        <p:spPr>
          <a:xfrm>
            <a:off x="6151880" y="3346007"/>
            <a:ext cx="955040" cy="4267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E61CE91A-D95B-44BA-99C3-C720DDBC0045}"/>
              </a:ext>
            </a:extLst>
          </p:cNvPr>
          <p:cNvSpPr/>
          <p:nvPr/>
        </p:nvSpPr>
        <p:spPr>
          <a:xfrm>
            <a:off x="5125720" y="2688657"/>
            <a:ext cx="955040" cy="17414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전</a:t>
            </a:r>
            <a:endParaRPr lang="en-US" altLang="ko-KR" dirty="0"/>
          </a:p>
          <a:p>
            <a:pPr algn="ctr"/>
            <a:r>
              <a:rPr lang="ko-KR" altLang="en-US" dirty="0"/>
              <a:t>이</a:t>
            </a:r>
            <a:endParaRPr lang="en-US" altLang="ko-KR" dirty="0"/>
          </a:p>
          <a:p>
            <a:pPr algn="ctr"/>
            <a:r>
              <a:rPr lang="ko-KR" altLang="en-US" dirty="0"/>
              <a:t>학</a:t>
            </a:r>
            <a:endParaRPr lang="en-US" altLang="ko-KR" dirty="0"/>
          </a:p>
          <a:p>
            <a:pPr algn="ctr"/>
            <a:r>
              <a:rPr lang="ko-KR" altLang="en-US" dirty="0"/>
              <a:t>습</a:t>
            </a:r>
            <a:endParaRPr lang="en-US" altLang="ko-K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09BE4F-A812-4653-A575-8A988DC0A512}"/>
              </a:ext>
            </a:extLst>
          </p:cNvPr>
          <p:cNvSpPr txBox="1"/>
          <p:nvPr/>
        </p:nvSpPr>
        <p:spPr>
          <a:xfrm>
            <a:off x="1430671" y="5550093"/>
            <a:ext cx="73900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전이학습 </a:t>
            </a:r>
            <a:r>
              <a:rPr lang="en-US" altLang="ko-KR" dirty="0"/>
              <a:t>: </a:t>
            </a:r>
            <a:r>
              <a:rPr lang="ko-KR" altLang="en-US" dirty="0"/>
              <a:t>높은 정확도를 짧은 시간 안에 달성 할 수 있는 방법으로 </a:t>
            </a:r>
            <a:r>
              <a:rPr lang="ko-KR" altLang="en-US" dirty="0" err="1"/>
              <a:t>컵퓨터</a:t>
            </a:r>
            <a:r>
              <a:rPr lang="ko-KR" altLang="en-US" dirty="0"/>
              <a:t> 비전에서 이야기하는 전이 학습은 사전 학습된 모델을 이용하여 결과 값에 도출함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완료된 모델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04591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2408035" cy="400110"/>
            <a:chOff x="143742" y="1435101"/>
            <a:chExt cx="2408035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17504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피지컬 컴퓨팅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01C1EC2-AF6B-456B-B1BF-BD101B4DA697}"/>
              </a:ext>
            </a:extLst>
          </p:cNvPr>
          <p:cNvSpPr/>
          <p:nvPr/>
        </p:nvSpPr>
        <p:spPr>
          <a:xfrm>
            <a:off x="1260887" y="3401898"/>
            <a:ext cx="8834485" cy="1252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000" b="1" dirty="0">
                <a:solidFill>
                  <a:srgbClr val="FD6662"/>
                </a:solidFill>
              </a:rPr>
              <a:t>피지컬 컴퓨팅</a:t>
            </a:r>
            <a:endParaRPr lang="en-US" altLang="ko-KR" sz="2000" b="1" dirty="0">
              <a:solidFill>
                <a:srgbClr val="FD6662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ko-KR" altLang="en-US" sz="1600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피지컬컴퓨팅은</a:t>
            </a:r>
            <a:r>
              <a:rPr lang="ko-KR" altLang="en-US" sz="16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 소프트웨어로 처리된 결과들이 현실세계로 동작</a:t>
            </a:r>
            <a:r>
              <a:rPr lang="en-US" altLang="ko-KR" sz="1600" dirty="0">
                <a:solidFill>
                  <a:prstClr val="black">
                    <a:lumMod val="65000"/>
                    <a:lumOff val="35000"/>
                  </a:prstClr>
                </a:solidFill>
              </a:rPr>
              <a:t>, </a:t>
            </a:r>
            <a:r>
              <a:rPr lang="ko-KR" altLang="en-US" sz="16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표시 등 다양한 물리적인 </a:t>
            </a:r>
            <a:endParaRPr lang="en-US" altLang="ko-KR" sz="16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ko-KR" altLang="en-US" sz="1600" dirty="0">
                <a:solidFill>
                  <a:prstClr val="black">
                    <a:lumMod val="65000"/>
                    <a:lumOff val="35000"/>
                  </a:prstClr>
                </a:solidFill>
              </a:rPr>
              <a:t>방식으로 구현 하는 것</a:t>
            </a:r>
            <a:endParaRPr lang="ko-KR" altLang="en-US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06095707-3D5F-4D84-AD0B-DBF757AC01D5}"/>
              </a:ext>
            </a:extLst>
          </p:cNvPr>
          <p:cNvSpPr/>
          <p:nvPr/>
        </p:nvSpPr>
        <p:spPr>
          <a:xfrm>
            <a:off x="1657564" y="2067037"/>
            <a:ext cx="2150919" cy="12524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티처블</a:t>
            </a:r>
            <a:r>
              <a:rPr lang="ko-KR" altLang="en-US" dirty="0"/>
              <a:t> 머신</a:t>
            </a:r>
            <a:br>
              <a:rPr lang="en-US" altLang="ko-KR" dirty="0"/>
            </a:br>
            <a:r>
              <a:rPr lang="en-US" altLang="ko-KR" dirty="0"/>
              <a:t>(AI </a:t>
            </a:r>
            <a:r>
              <a:rPr lang="ko-KR" altLang="en-US" dirty="0"/>
              <a:t>판단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68045AF-FEC3-48A7-AF42-FD423C643A6D}"/>
              </a:ext>
            </a:extLst>
          </p:cNvPr>
          <p:cNvSpPr/>
          <p:nvPr/>
        </p:nvSpPr>
        <p:spPr>
          <a:xfrm>
            <a:off x="4392658" y="2431656"/>
            <a:ext cx="1054484" cy="5232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78D42D03-0C81-4869-9D97-A4D6DB7E0441}"/>
              </a:ext>
            </a:extLst>
          </p:cNvPr>
          <p:cNvSpPr/>
          <p:nvPr/>
        </p:nvSpPr>
        <p:spPr>
          <a:xfrm>
            <a:off x="6031317" y="2067037"/>
            <a:ext cx="2150919" cy="12524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아두이노</a:t>
            </a:r>
            <a:endParaRPr lang="en-US" altLang="ko-KR" dirty="0"/>
          </a:p>
          <a:p>
            <a:pPr algn="ctr"/>
            <a:r>
              <a:rPr lang="ko-KR" altLang="en-US" dirty="0"/>
              <a:t>동작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EB5174E1-2D6B-4C2D-8257-4111B993D3F7}"/>
              </a:ext>
            </a:extLst>
          </p:cNvPr>
          <p:cNvSpPr/>
          <p:nvPr/>
        </p:nvSpPr>
        <p:spPr>
          <a:xfrm>
            <a:off x="1920421" y="6158745"/>
            <a:ext cx="2150919" cy="12524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/>
              <a:t>티처블</a:t>
            </a:r>
            <a:r>
              <a:rPr lang="ko-KR" altLang="en-US" sz="2400" dirty="0"/>
              <a:t> </a:t>
            </a:r>
            <a:endParaRPr lang="en-US" altLang="ko-KR" sz="2400" dirty="0"/>
          </a:p>
          <a:p>
            <a:pPr algn="ctr"/>
            <a:r>
              <a:rPr lang="ko-KR" altLang="en-US" sz="2400" dirty="0"/>
              <a:t>머신</a:t>
            </a:r>
          </a:p>
        </p:txBody>
      </p: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D09E872C-5EF3-4332-AE78-DADFE2E37B0A}"/>
              </a:ext>
            </a:extLst>
          </p:cNvPr>
          <p:cNvSpPr/>
          <p:nvPr/>
        </p:nvSpPr>
        <p:spPr>
          <a:xfrm rot="2865695">
            <a:off x="6411233" y="5630202"/>
            <a:ext cx="743288" cy="5232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A8901395-D331-491A-9DC1-BC907EB02FD6}"/>
              </a:ext>
            </a:extLst>
          </p:cNvPr>
          <p:cNvSpPr/>
          <p:nvPr/>
        </p:nvSpPr>
        <p:spPr>
          <a:xfrm>
            <a:off x="6294174" y="6158745"/>
            <a:ext cx="2150919" cy="12524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/>
              <a:t>아두이노</a:t>
            </a:r>
            <a:endParaRPr lang="en-US" altLang="ko-KR" sz="2400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E7657D6D-6D2B-4465-9487-3F649E11FA5D}"/>
              </a:ext>
            </a:extLst>
          </p:cNvPr>
          <p:cNvSpPr/>
          <p:nvPr/>
        </p:nvSpPr>
        <p:spPr>
          <a:xfrm>
            <a:off x="4188449" y="4654357"/>
            <a:ext cx="2150919" cy="12524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P5</a:t>
            </a:r>
            <a:endParaRPr lang="ko-KR" altLang="en-US" sz="2400" dirty="0"/>
          </a:p>
        </p:txBody>
      </p:sp>
      <p:sp>
        <p:nvSpPr>
          <p:cNvPr id="53" name="화살표: 오른쪽 52">
            <a:extLst>
              <a:ext uri="{FF2B5EF4-FFF2-40B4-BE49-F238E27FC236}">
                <a16:creationId xmlns:a16="http://schemas.microsoft.com/office/drawing/2014/main" id="{149D51C1-290E-4FB4-B2E3-298945FC06B4}"/>
              </a:ext>
            </a:extLst>
          </p:cNvPr>
          <p:cNvSpPr/>
          <p:nvPr/>
        </p:nvSpPr>
        <p:spPr>
          <a:xfrm rot="18759974">
            <a:off x="3577585" y="5630202"/>
            <a:ext cx="694387" cy="5232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675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1337229" cy="400110"/>
            <a:chOff x="143742" y="1435101"/>
            <a:chExt cx="1337229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67967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예시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3B161B-EA57-4020-9397-40F54167D5F4}"/>
              </a:ext>
            </a:extLst>
          </p:cNvPr>
          <p:cNvSpPr txBox="1"/>
          <p:nvPr/>
        </p:nvSpPr>
        <p:spPr>
          <a:xfrm>
            <a:off x="743248" y="1928149"/>
            <a:ext cx="6297632" cy="39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https://editor.p5js.org/gbose/present/2BN5HQYNK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F1E1047-DD9E-4748-99D9-F11B60BB4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378" y="2947615"/>
            <a:ext cx="4025309" cy="267681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CC33C94-0F6F-45D1-8FC2-11D9EA23E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7127" y="2947615"/>
            <a:ext cx="4025309" cy="278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39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1119221" cy="400110"/>
            <a:chOff x="143742" y="1435101"/>
            <a:chExt cx="1119221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46166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en-US" altLang="ko-KR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p5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175410F-3AD7-496A-8CA7-E7996BE87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44" y="2337599"/>
            <a:ext cx="3470645" cy="3347598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3209A93B-3919-445A-9130-69B0B1DFFB10}"/>
              </a:ext>
            </a:extLst>
          </p:cNvPr>
          <p:cNvSpPr/>
          <p:nvPr/>
        </p:nvSpPr>
        <p:spPr>
          <a:xfrm>
            <a:off x="4453432" y="2337599"/>
            <a:ext cx="5807137" cy="3101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000" b="1" dirty="0">
                <a:solidFill>
                  <a:srgbClr val="FD6662"/>
                </a:solidFill>
              </a:rPr>
              <a:t>p5</a:t>
            </a:r>
          </a:p>
          <a:p>
            <a:pPr algn="just"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자바스크립트로 만들어진 새로운 라이브러리</a:t>
            </a: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디자이너</a:t>
            </a: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, </a:t>
            </a:r>
            <a:r>
              <a:rPr lang="ko-KR" altLang="en-US" sz="16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아티스트등이</a:t>
            </a:r>
            <a:r>
              <a: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조금 더 쉽게  작성된 프로세싱 언어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(</a:t>
            </a:r>
            <a:r>
              <a: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프로세싱 언어 </a:t>
            </a: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: </a:t>
            </a:r>
            <a:r>
              <a: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프로그래머가 아닌 사람들을 위해 시각 적으로 접근하며 그래픽 사용자 인터페이스 위주</a:t>
            </a: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)</a:t>
            </a:r>
          </a:p>
          <a:p>
            <a:pPr algn="just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결과물을 웹상에서 실행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89EA03-E6E7-41F6-B40C-0CDBEFE4C276}"/>
              </a:ext>
            </a:extLst>
          </p:cNvPr>
          <p:cNvSpPr txBox="1"/>
          <p:nvPr/>
        </p:nvSpPr>
        <p:spPr>
          <a:xfrm>
            <a:off x="743248" y="6303598"/>
            <a:ext cx="5345348" cy="6955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https://p5js.org/ko/</a:t>
            </a:r>
            <a:endParaRPr lang="en-US" altLang="ko-KR" dirty="0"/>
          </a:p>
          <a:p>
            <a:r>
              <a:rPr lang="ko-KR" altLang="en-US" dirty="0"/>
              <a:t>또는 구글 </a:t>
            </a:r>
            <a:r>
              <a:rPr lang="en-US" altLang="ko-KR" dirty="0"/>
              <a:t>p5 </a:t>
            </a:r>
            <a:r>
              <a:rPr lang="ko-KR" altLang="en-US" dirty="0"/>
              <a:t>검색 후 접속</a:t>
            </a:r>
          </a:p>
        </p:txBody>
      </p:sp>
    </p:spTree>
    <p:extLst>
      <p:ext uri="{BB962C8B-B14F-4D97-AF65-F5344CB8AC3E}">
        <p14:creationId xmlns:p14="http://schemas.microsoft.com/office/powerpoint/2010/main" val="1336142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1119221" cy="400110"/>
            <a:chOff x="143742" y="1435101"/>
            <a:chExt cx="1119221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46166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en-US" altLang="ko-KR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p5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09630CF-7C5C-4C5F-9951-ADEA56010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71" y="1928149"/>
            <a:ext cx="5172075" cy="149542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82CC3590-9FB0-4B7F-9F21-6E6F2E829908}"/>
              </a:ext>
            </a:extLst>
          </p:cNvPr>
          <p:cNvSpPr txBox="1"/>
          <p:nvPr/>
        </p:nvSpPr>
        <p:spPr>
          <a:xfrm>
            <a:off x="637341" y="3270504"/>
            <a:ext cx="7891563" cy="39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https://github.com/p5-serial/p5.serialcontrol/releases/tag/0.1.2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3CD656EF-869A-4EF9-A152-B5A37BA42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42" y="3895217"/>
            <a:ext cx="10167577" cy="245137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583BEBF-50DD-4EE7-8F8C-38C3E202D9CE}"/>
              </a:ext>
            </a:extLst>
          </p:cNvPr>
          <p:cNvSpPr txBox="1"/>
          <p:nvPr/>
        </p:nvSpPr>
        <p:spPr>
          <a:xfrm>
            <a:off x="310270" y="6346589"/>
            <a:ext cx="7891563" cy="39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아두이노와</a:t>
            </a:r>
            <a:r>
              <a:rPr lang="ko-KR" altLang="en-US" dirty="0"/>
              <a:t> </a:t>
            </a:r>
            <a:r>
              <a:rPr lang="en-US" altLang="ko-KR" dirty="0"/>
              <a:t>p5</a:t>
            </a:r>
            <a:r>
              <a:rPr lang="ko-KR" altLang="en-US" dirty="0"/>
              <a:t> 통신 프로그램</a:t>
            </a:r>
          </a:p>
        </p:txBody>
      </p:sp>
    </p:spTree>
    <p:extLst>
      <p:ext uri="{BB962C8B-B14F-4D97-AF65-F5344CB8AC3E}">
        <p14:creationId xmlns:p14="http://schemas.microsoft.com/office/powerpoint/2010/main" val="3008412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3113356" cy="400110"/>
            <a:chOff x="143742" y="1435101"/>
            <a:chExt cx="3113356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245580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en-US" altLang="ko-KR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P5 SERIAL</a:t>
              </a:r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ko-KR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CONTROL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D155A0C-3AE2-487C-913C-E9A08A30C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66" y="2445916"/>
            <a:ext cx="6365815" cy="3608577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76DBAB6-7630-4592-9834-B3547876DA79}"/>
              </a:ext>
            </a:extLst>
          </p:cNvPr>
          <p:cNvSpPr/>
          <p:nvPr/>
        </p:nvSpPr>
        <p:spPr>
          <a:xfrm>
            <a:off x="568080" y="3394953"/>
            <a:ext cx="692807" cy="5058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8C1CCC6-271D-461C-91ED-4809F9090FB9}"/>
              </a:ext>
            </a:extLst>
          </p:cNvPr>
          <p:cNvSpPr/>
          <p:nvPr/>
        </p:nvSpPr>
        <p:spPr>
          <a:xfrm>
            <a:off x="652634" y="4775131"/>
            <a:ext cx="1643094" cy="5058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1D3D56-CCEC-42FC-B0AE-8575E8F4874A}"/>
              </a:ext>
            </a:extLst>
          </p:cNvPr>
          <p:cNvSpPr txBox="1"/>
          <p:nvPr/>
        </p:nvSpPr>
        <p:spPr>
          <a:xfrm>
            <a:off x="7078547" y="3198717"/>
            <a:ext cx="355161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/>
              <a:t>Info</a:t>
            </a:r>
          </a:p>
          <a:p>
            <a:r>
              <a:rPr lang="ko-KR" altLang="en-US" sz="1400" dirty="0"/>
              <a:t>현재 컴퓨터에 연결되어 있는 통신 포트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 err="1"/>
              <a:t>아두이노</a:t>
            </a:r>
            <a:r>
              <a:rPr lang="ko-KR" altLang="en-US" sz="1400" dirty="0"/>
              <a:t> 포트와 연결</a:t>
            </a:r>
          </a:p>
        </p:txBody>
      </p:sp>
    </p:spTree>
    <p:extLst>
      <p:ext uri="{BB962C8B-B14F-4D97-AF65-F5344CB8AC3E}">
        <p14:creationId xmlns:p14="http://schemas.microsoft.com/office/powerpoint/2010/main" val="1653697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1B88AA5D-463E-430F-A8FE-B3E33FD55B9F}"/>
              </a:ext>
            </a:extLst>
          </p:cNvPr>
          <p:cNvGrpSpPr/>
          <p:nvPr/>
        </p:nvGrpSpPr>
        <p:grpSpPr>
          <a:xfrm>
            <a:off x="143742" y="1435101"/>
            <a:ext cx="2408035" cy="400110"/>
            <a:chOff x="143742" y="1435101"/>
            <a:chExt cx="2408035" cy="4001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E4E9EE8-09AF-4D66-A00A-AC8354227C42}"/>
                </a:ext>
              </a:extLst>
            </p:cNvPr>
            <p:cNvSpPr/>
            <p:nvPr/>
          </p:nvSpPr>
          <p:spPr>
            <a:xfrm>
              <a:off x="801298" y="1435101"/>
              <a:ext cx="17504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04800" indent="-304800" fontAlgn="base"/>
              <a:r>
                <a:rPr lang="ko-KR" altLang="en-US" sz="2000" spc="-7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피지컬 컴퓨팅</a:t>
              </a:r>
              <a:endParaRPr lang="en-US" altLang="ko-KR" sz="2000" spc="-7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3891B8B-DA3B-454C-9B3D-DB0F93744319}"/>
                </a:ext>
              </a:extLst>
            </p:cNvPr>
            <p:cNvGrpSpPr/>
            <p:nvPr/>
          </p:nvGrpSpPr>
          <p:grpSpPr>
            <a:xfrm>
              <a:off x="568081" y="1528039"/>
              <a:ext cx="233218" cy="191158"/>
              <a:chOff x="704029" y="2023871"/>
              <a:chExt cx="233218" cy="191158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9F267D1-8C49-4988-AAA4-8963DD51C2C8}"/>
                  </a:ext>
                </a:extLst>
              </p:cNvPr>
              <p:cNvSpPr/>
              <p:nvPr/>
            </p:nvSpPr>
            <p:spPr>
              <a:xfrm rot="5400000">
                <a:off x="788715" y="2066497"/>
                <a:ext cx="191157" cy="105906"/>
              </a:xfrm>
              <a:prstGeom prst="triangle">
                <a:avLst/>
              </a:prstGeom>
              <a:solidFill>
                <a:srgbClr val="1A31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FA4F24-01AC-4635-8FE1-5DDFF955314A}"/>
                  </a:ext>
                </a:extLst>
              </p:cNvPr>
              <p:cNvSpPr/>
              <p:nvPr/>
            </p:nvSpPr>
            <p:spPr>
              <a:xfrm rot="5400000">
                <a:off x="730664" y="2066497"/>
                <a:ext cx="191157" cy="105906"/>
              </a:xfrm>
              <a:prstGeom prst="triangle">
                <a:avLst/>
              </a:prstGeom>
              <a:solidFill>
                <a:srgbClr val="BBE5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4FF85C3-05D3-483C-8DC6-03270BB3F96B}"/>
                  </a:ext>
                </a:extLst>
              </p:cNvPr>
              <p:cNvSpPr/>
              <p:nvPr/>
            </p:nvSpPr>
            <p:spPr>
              <a:xfrm rot="5400000">
                <a:off x="661403" y="2066498"/>
                <a:ext cx="191157" cy="10590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884AE24-5812-4442-8C87-5FAFC339913F}"/>
                </a:ext>
              </a:extLst>
            </p:cNvPr>
            <p:cNvGrpSpPr/>
            <p:nvPr/>
          </p:nvGrpSpPr>
          <p:grpSpPr>
            <a:xfrm>
              <a:off x="143742" y="1580641"/>
              <a:ext cx="449029" cy="87777"/>
              <a:chOff x="-31952" y="2463800"/>
              <a:chExt cx="641552" cy="125412"/>
            </a:xfrm>
          </p:grpSpPr>
          <p:sp>
            <p:nvSpPr>
              <p:cNvPr id="7" name="더하기 기호 40">
                <a:extLst>
                  <a:ext uri="{FF2B5EF4-FFF2-40B4-BE49-F238E27FC236}">
                    <a16:creationId xmlns:a16="http://schemas.microsoft.com/office/drawing/2014/main" id="{FA152200-B579-48B1-8F6C-01C620ABADA6}"/>
                  </a:ext>
                </a:extLst>
              </p:cNvPr>
              <p:cNvSpPr/>
              <p:nvPr/>
            </p:nvSpPr>
            <p:spPr>
              <a:xfrm>
                <a:off x="488950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8" name="더하기 기호 41">
                <a:extLst>
                  <a:ext uri="{FF2B5EF4-FFF2-40B4-BE49-F238E27FC236}">
                    <a16:creationId xmlns:a16="http://schemas.microsoft.com/office/drawing/2014/main" id="{ACDDC118-5AB1-4C37-A4A6-90A6F71575BA}"/>
                  </a:ext>
                </a:extLst>
              </p:cNvPr>
              <p:cNvSpPr/>
              <p:nvPr/>
            </p:nvSpPr>
            <p:spPr>
              <a:xfrm>
                <a:off x="318493" y="2463800"/>
                <a:ext cx="120650" cy="120650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9" name="더하기 기호 42">
                <a:extLst>
                  <a:ext uri="{FF2B5EF4-FFF2-40B4-BE49-F238E27FC236}">
                    <a16:creationId xmlns:a16="http://schemas.microsoft.com/office/drawing/2014/main" id="{41CD79CF-AA8A-4F89-978D-92736749D436}"/>
                  </a:ext>
                </a:extLst>
              </p:cNvPr>
              <p:cNvSpPr/>
              <p:nvPr/>
            </p:nvSpPr>
            <p:spPr>
              <a:xfrm>
                <a:off x="143271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10" name="더하기 기호 43">
                <a:extLst>
                  <a:ext uri="{FF2B5EF4-FFF2-40B4-BE49-F238E27FC236}">
                    <a16:creationId xmlns:a16="http://schemas.microsoft.com/office/drawing/2014/main" id="{DE48F1CF-D4E5-4398-9BCD-45FBEB307611}"/>
                  </a:ext>
                </a:extLst>
              </p:cNvPr>
              <p:cNvSpPr/>
              <p:nvPr/>
            </p:nvSpPr>
            <p:spPr>
              <a:xfrm>
                <a:off x="-31952" y="2463800"/>
                <a:ext cx="125412" cy="125412"/>
              </a:xfrm>
              <a:prstGeom prst="mathPlus">
                <a:avLst/>
              </a:prstGeom>
              <a:solidFill>
                <a:srgbClr val="98BA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7EDAC86-EEB9-4729-AF3F-A6D442A81DDD}"/>
              </a:ext>
            </a:extLst>
          </p:cNvPr>
          <p:cNvSpPr txBox="1"/>
          <p:nvPr/>
        </p:nvSpPr>
        <p:spPr>
          <a:xfrm>
            <a:off x="1560863" y="564569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머신러닝과</a:t>
            </a:r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피지컬 컴퓨팅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DFC12E-3737-47F5-8CA0-FCFAC9DF5E58}"/>
              </a:ext>
            </a:extLst>
          </p:cNvPr>
          <p:cNvSpPr txBox="1"/>
          <p:nvPr/>
        </p:nvSpPr>
        <p:spPr>
          <a:xfrm>
            <a:off x="646615" y="394709"/>
            <a:ext cx="6142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1A3177"/>
                </a:solidFill>
                <a:latin typeface="+mn-ea"/>
                <a:cs typeface="Times New Roman" panose="02020603050405020304" pitchFamily="18" charset="0"/>
              </a:rPr>
              <a:t>Ⅰ</a:t>
            </a:r>
            <a:endParaRPr lang="ko-KR" altLang="en-US" sz="3500" b="1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1A3177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2E6FA59-DE17-44BB-84BA-D754F30E3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19" y="2570406"/>
            <a:ext cx="6313251" cy="3830076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B681819-4DAC-45EC-A9C9-CA05FAEDD670}"/>
              </a:ext>
            </a:extLst>
          </p:cNvPr>
          <p:cNvSpPr/>
          <p:nvPr/>
        </p:nvSpPr>
        <p:spPr>
          <a:xfrm>
            <a:off x="354159" y="3054485"/>
            <a:ext cx="283182" cy="2626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4242FF3-634D-4854-AF5A-DC0B895411B6}"/>
              </a:ext>
            </a:extLst>
          </p:cNvPr>
          <p:cNvSpPr/>
          <p:nvPr/>
        </p:nvSpPr>
        <p:spPr>
          <a:xfrm>
            <a:off x="392385" y="4519959"/>
            <a:ext cx="283182" cy="2626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F779BD7-057B-40D0-B114-DAD62668CB62}"/>
              </a:ext>
            </a:extLst>
          </p:cNvPr>
          <p:cNvSpPr txBox="1"/>
          <p:nvPr/>
        </p:nvSpPr>
        <p:spPr>
          <a:xfrm>
            <a:off x="6915351" y="2815449"/>
            <a:ext cx="355161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/>
              <a:t>AI </a:t>
            </a:r>
            <a:r>
              <a:rPr lang="ko-KR" altLang="en-US" sz="1400" dirty="0"/>
              <a:t>판단 클래스 값의 변화</a:t>
            </a:r>
            <a:endParaRPr lang="en-US" altLang="ko-KR" sz="1400" dirty="0"/>
          </a:p>
          <a:p>
            <a:r>
              <a:rPr lang="en-US" altLang="ko-KR" sz="1400" dirty="0"/>
              <a:t>(</a:t>
            </a:r>
            <a:r>
              <a:rPr lang="ko-KR" altLang="en-US" sz="1400" dirty="0"/>
              <a:t>간결함을 위한 </a:t>
            </a:r>
            <a:r>
              <a:rPr lang="en-US" altLang="ko-KR" sz="1400" dirty="0" err="1"/>
              <a:t>a,b</a:t>
            </a:r>
            <a:r>
              <a:rPr lang="ko-KR" altLang="en-US" sz="1400" dirty="0"/>
              <a:t>선택</a:t>
            </a:r>
            <a:r>
              <a:rPr lang="en-US" altLang="ko-KR" sz="1400" dirty="0"/>
              <a:t>)</a:t>
            </a:r>
          </a:p>
          <a:p>
            <a:r>
              <a:rPr lang="ko-KR" altLang="en-US" sz="1400" dirty="0"/>
              <a:t>클래스명 자유롭게 선택</a:t>
            </a:r>
          </a:p>
        </p:txBody>
      </p:sp>
    </p:spTree>
    <p:extLst>
      <p:ext uri="{BB962C8B-B14F-4D97-AF65-F5344CB8AC3E}">
        <p14:creationId xmlns:p14="http://schemas.microsoft.com/office/powerpoint/2010/main" val="1112343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1192</TotalTime>
  <Words>361</Words>
  <Application>Microsoft Office PowerPoint</Application>
  <PresentationFormat>사용자 지정</PresentationFormat>
  <Paragraphs>120</Paragraphs>
  <Slides>16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Baek Mi A</dc:creator>
  <cp:lastModifiedBy>이 영진</cp:lastModifiedBy>
  <cp:revision>185</cp:revision>
  <dcterms:created xsi:type="dcterms:W3CDTF">2019-12-13T00:37:28Z</dcterms:created>
  <dcterms:modified xsi:type="dcterms:W3CDTF">2021-01-12T07:46:13Z</dcterms:modified>
</cp:coreProperties>
</file>

<file path=docProps/thumbnail.jpeg>
</file>